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56" r:id="rId2"/>
    <p:sldId id="257" r:id="rId3"/>
    <p:sldId id="274" r:id="rId4"/>
    <p:sldId id="258" r:id="rId5"/>
    <p:sldId id="275" r:id="rId6"/>
    <p:sldId id="262" r:id="rId7"/>
    <p:sldId id="277" r:id="rId8"/>
    <p:sldId id="260" r:id="rId9"/>
    <p:sldId id="272" r:id="rId10"/>
    <p:sldId id="273" r:id="rId11"/>
    <p:sldId id="261" r:id="rId12"/>
    <p:sldId id="266" r:id="rId13"/>
    <p:sldId id="271" r:id="rId14"/>
    <p:sldId id="263" r:id="rId15"/>
    <p:sldId id="267" r:id="rId16"/>
    <p:sldId id="268" r:id="rId17"/>
    <p:sldId id="269" r:id="rId18"/>
    <p:sldId id="264" r:id="rId19"/>
    <p:sldId id="265" r:id="rId20"/>
    <p:sldId id="278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149"/>
    <p:restoredTop sz="94674"/>
  </p:normalViewPr>
  <p:slideViewPr>
    <p:cSldViewPr snapToGrid="0" snapToObjects="1">
      <p:cViewPr varScale="1">
        <p:scale>
          <a:sx n="122" d="100"/>
          <a:sy n="122" d="100"/>
        </p:scale>
        <p:origin x="216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tiff>
</file>

<file path=ppt/media/image12.tiff>
</file>

<file path=ppt/media/image13.tiff>
</file>

<file path=ppt/media/image14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316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9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934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1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07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0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9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48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67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9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76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8FE4181-5A30-C047-9A64-4BBB96F6F930}" type="datetimeFigureOut">
              <a:rPr lang="en-US" smtClean="0"/>
              <a:t>10/9/19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794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ycombinator.com/item?id=17856700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classroom.github.com/a/X3EKiNlH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A2A57-F8B4-6E49-B0B1-1F255C379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960137"/>
            <a:ext cx="6172200" cy="1463040"/>
          </a:xfrm>
        </p:spPr>
        <p:txBody>
          <a:bodyPr>
            <a:normAutofit/>
          </a:bodyPr>
          <a:lstStyle/>
          <a:p>
            <a:r>
              <a:rPr lang="en-US" dirty="0"/>
              <a:t>Using an 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0A92F-ECEB-E540-941A-4C766B96BB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Baldassano</a:t>
            </a:r>
          </a:p>
          <a:p>
            <a:r>
              <a:rPr lang="en-US" dirty="0"/>
              <a:t>PSYC GR6130, Fall 2019</a:t>
            </a:r>
          </a:p>
        </p:txBody>
      </p:sp>
    </p:spTree>
    <p:extLst>
      <p:ext uri="{BB962C8B-B14F-4D97-AF65-F5344CB8AC3E}">
        <p14:creationId xmlns:p14="http://schemas.microsoft.com/office/powerpoint/2010/main" val="3665313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4BD21-3BF1-DA4E-B2B1-FE51DA723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up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9A353-2353-7A43-9077-B4320D8A3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View-&gt; Quick Documentation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BE3B4C-CB41-3941-BA3B-B9384BF6E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481" y="2794065"/>
            <a:ext cx="5589283" cy="347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466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B613-8EBB-5943-AEF2-2676F7378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595B2D-573C-5E4B-A579-48D62BFB00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7883" y="1742534"/>
            <a:ext cx="6870480" cy="497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9805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9FA54-E734-5243-84BD-EEA0F69FC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E2F6E-C779-2E47-A226-FF7782D40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VCS (Version Control System) menu, you can stage commits, view diffs, view file histories</a:t>
            </a:r>
          </a:p>
          <a:p>
            <a:r>
              <a:rPr lang="en-US" dirty="0"/>
              <a:t>GUI allows you to quickly look through multiple files to commit</a:t>
            </a:r>
          </a:p>
          <a:p>
            <a:r>
              <a:rPr lang="en-US" dirty="0"/>
              <a:t>Can optionally set up trigger actions on commit: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E7B5D0-C934-A941-BAAC-C93BD80CE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050" y="3848641"/>
            <a:ext cx="3517900" cy="256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77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9FA54-E734-5243-84BD-EEA0F69FC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integration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145B73D-CAAC-DB42-8749-6DAB21E56E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902" b="30840"/>
          <a:stretch/>
        </p:blipFill>
        <p:spPr>
          <a:xfrm>
            <a:off x="1195374" y="1760707"/>
            <a:ext cx="6753251" cy="4698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673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BBE27-F6C2-5D47-95E3-415C3F43A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F8E83-4357-3041-9AC9-2B000BD3F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available in “Pro” edition – make sure you have the right PyCharm version and have claimed your free .</a:t>
            </a:r>
            <a:r>
              <a:rPr lang="en-US" dirty="0" err="1"/>
              <a:t>edu</a:t>
            </a:r>
            <a:r>
              <a:rPr lang="en-US" dirty="0"/>
              <a:t> license</a:t>
            </a:r>
          </a:p>
          <a:p>
            <a:r>
              <a:rPr lang="en-US" dirty="0"/>
              <a:t>Allows for more interactive workflows</a:t>
            </a:r>
          </a:p>
          <a:p>
            <a:pPr lvl="1"/>
            <a:r>
              <a:rPr lang="en-US" sz="2000" dirty="0"/>
              <a:t>Saves all plots in a tab for comparison</a:t>
            </a:r>
          </a:p>
          <a:p>
            <a:pPr lvl="1"/>
            <a:r>
              <a:rPr lang="en-US" sz="2000" dirty="0"/>
              <a:t>Can run a full script, or part of a script, or interactively run code in a console</a:t>
            </a:r>
          </a:p>
          <a:p>
            <a:pPr lvl="1"/>
            <a:r>
              <a:rPr lang="en-US" sz="2000" dirty="0"/>
              <a:t>Can view data arrays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23300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BBE27-F6C2-5D47-95E3-415C3F43A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mode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D03744-B760-C745-B754-5169DC091D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2674794"/>
            <a:ext cx="7289800" cy="324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57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BBE27-F6C2-5D47-95E3-415C3F43A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mode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649656-C11D-5146-8968-7CBA781A38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2674794"/>
            <a:ext cx="7289800" cy="324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262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BBE27-F6C2-5D47-95E3-415C3F43A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mode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65FEE7E-7066-5442-AB8E-1D9066A5E4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2674794"/>
            <a:ext cx="7289800" cy="324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936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7FAA-C302-9349-ABFC-3E366E69F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Notebooks in PyCharm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4213F-B282-1747-9B5C-C4B27AA17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run a </a:t>
            </a:r>
            <a:r>
              <a:rPr lang="en-US" dirty="0" err="1"/>
              <a:t>Jupyter</a:t>
            </a:r>
            <a:r>
              <a:rPr lang="en-US" dirty="0"/>
              <a:t> server inside PyCharm</a:t>
            </a:r>
          </a:p>
          <a:p>
            <a:r>
              <a:rPr lang="en-US" dirty="0"/>
              <a:t>Interface is slightly weird – editing is done on a plain text file which is simultaneously rendered as a notebook</a:t>
            </a:r>
          </a:p>
          <a:p>
            <a:r>
              <a:rPr lang="en-US" b="1" dirty="0"/>
              <a:t>Allows debugging in notebook cells</a:t>
            </a:r>
          </a:p>
        </p:txBody>
      </p:sp>
    </p:spTree>
    <p:extLst>
      <p:ext uri="{BB962C8B-B14F-4D97-AF65-F5344CB8AC3E}">
        <p14:creationId xmlns:p14="http://schemas.microsoft.com/office/powerpoint/2010/main" val="937057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6B85A-CB19-854C-9DC7-461509D2F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BDE05-E531-EA45-BA72-270E0FC40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We’ll cover testing in more detail in a later class</a:t>
            </a:r>
          </a:p>
          <a:p>
            <a:r>
              <a:rPr lang="en-US" dirty="0"/>
              <a:t>If you create a function that ends in “assert”, PyCharm assumes that it is a test function</a:t>
            </a:r>
          </a:p>
          <a:p>
            <a:r>
              <a:rPr lang="en-US" dirty="0"/>
              <a:t>You can run one or all test functions to see which ones are failing, and debug failure cases</a:t>
            </a:r>
          </a:p>
        </p:txBody>
      </p:sp>
    </p:spTree>
    <p:extLst>
      <p:ext uri="{BB962C8B-B14F-4D97-AF65-F5344CB8AC3E}">
        <p14:creationId xmlns:p14="http://schemas.microsoft.com/office/powerpoint/2010/main" val="327070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64791-CBBB-9F48-8F4D-55AC53E60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notebooks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DADAA4-D8C6-7A4A-BAE8-F66F9DE06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2209" y="2286000"/>
            <a:ext cx="7162081" cy="4022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5F75AB-DE28-C544-B281-BB952D1BF152}"/>
              </a:ext>
            </a:extLst>
          </p:cNvPr>
          <p:cNvSpPr txBox="1"/>
          <p:nvPr/>
        </p:nvSpPr>
        <p:spPr>
          <a:xfrm>
            <a:off x="3219325" y="6304199"/>
            <a:ext cx="4838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https://news.ycombinator.com/item?id=17856700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765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73109-28F0-9C43-9C2F-BBC70AD2B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619ED-1F8E-B641-A66A-68609EDD3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7908976" cy="40233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(Install PyCharm Pro – see my email)</a:t>
            </a:r>
          </a:p>
          <a:p>
            <a:pPr marL="0" indent="0">
              <a:buNone/>
            </a:pPr>
            <a:r>
              <a:rPr lang="en-US" dirty="0"/>
              <a:t>Get a copy of the assignment: </a:t>
            </a:r>
            <a:r>
              <a:rPr lang="en-US" dirty="0">
                <a:hlinkClick r:id="rId2"/>
              </a:rPr>
              <a:t>https://classroom.github.com/a/X3EKiNlH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Open PyCharm, select “Check out from Version Control”-&gt;Git and then paste in the git clone </a:t>
            </a:r>
            <a:r>
              <a:rPr lang="en-US" dirty="0" err="1"/>
              <a:t>url</a:t>
            </a:r>
            <a:r>
              <a:rPr lang="en-US" dirty="0"/>
              <a:t> from GitHub.</a:t>
            </a:r>
          </a:p>
          <a:p>
            <a:pPr marL="0" indent="0">
              <a:buNone/>
            </a:pPr>
            <a:r>
              <a:rPr lang="en-US" dirty="0"/>
              <a:t>Open </a:t>
            </a:r>
            <a:r>
              <a:rPr lang="en-US" dirty="0" err="1"/>
              <a:t>Exercises.md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6F9A6E-8984-1444-BD63-A3602F364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0992" y="3887256"/>
            <a:ext cx="3935919" cy="242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00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64791-CBBB-9F48-8F4D-55AC53E60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notebooks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EAB07C-6A97-D946-B7FB-68F2705BC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8016" lvl="1" indent="0">
              <a:buNone/>
            </a:pPr>
            <a:r>
              <a:rPr lang="en-US" sz="1800" dirty="0"/>
              <a:t>Notebooks start to break down once a project gets complicated:</a:t>
            </a:r>
          </a:p>
          <a:p>
            <a:pPr lvl="1"/>
            <a:r>
              <a:rPr lang="en-US" sz="1800" dirty="0"/>
              <a:t>Hard to break analyses into modular files</a:t>
            </a:r>
          </a:p>
          <a:p>
            <a:pPr lvl="1"/>
            <a:r>
              <a:rPr lang="en-US" sz="1800" dirty="0"/>
              <a:t>Limited help (autocompletion and static code checking)</a:t>
            </a:r>
          </a:p>
          <a:p>
            <a:pPr lvl="1"/>
            <a:r>
              <a:rPr lang="en-US" sz="1800" dirty="0"/>
              <a:t>Can’t (easily) perform step-by-step debugging</a:t>
            </a:r>
          </a:p>
          <a:p>
            <a:pPr lvl="1"/>
            <a:r>
              <a:rPr lang="en-US" sz="1800" dirty="0"/>
              <a:t>Can’t interface with testing frameworks</a:t>
            </a:r>
          </a:p>
          <a:p>
            <a:pPr lvl="1"/>
            <a:r>
              <a:rPr lang="en-US" sz="1800" dirty="0"/>
              <a:t>Limited git integration (and figures break git diff)</a:t>
            </a:r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63049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64791-CBBB-9F48-8F4D-55AC53E60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FE130-EDC1-C647-B61D-E9E20020C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 = Integrated Development Environment</a:t>
            </a:r>
          </a:p>
          <a:p>
            <a:pPr marL="128016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8715BA-0C74-B540-9DA2-FE4D4BFBA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093" y="2744497"/>
            <a:ext cx="5157813" cy="386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137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64791-CBBB-9F48-8F4D-55AC53E60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FE130-EDC1-C647-B61D-E9E20020C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28016" lvl="1" indent="0">
              <a:buNone/>
            </a:pPr>
            <a:r>
              <a:rPr lang="en-US" sz="2000" dirty="0"/>
              <a:t>Typically organized around </a:t>
            </a:r>
            <a:r>
              <a:rPr lang="en-US" sz="2000" i="1" dirty="0"/>
              <a:t>projects</a:t>
            </a:r>
            <a:r>
              <a:rPr lang="en-US" sz="2000" dirty="0"/>
              <a:t>, which track multiple files and the dependencies between them</a:t>
            </a:r>
          </a:p>
          <a:p>
            <a:pPr marL="128016" lvl="1" indent="0">
              <a:buNone/>
            </a:pPr>
            <a:r>
              <a:rPr lang="en-US" sz="2000" dirty="0"/>
              <a:t>Provide a unified graphical interface to many development tools (code “linting”, debugging, git, …)</a:t>
            </a:r>
          </a:p>
          <a:p>
            <a:pPr marL="128016" lvl="1" indent="0">
              <a:buNone/>
            </a:pPr>
            <a:endParaRPr lang="en-US" sz="2000" dirty="0"/>
          </a:p>
          <a:p>
            <a:pPr marL="128016" lvl="1" indent="0">
              <a:buNone/>
            </a:pPr>
            <a:r>
              <a:rPr lang="en-US" sz="2000" dirty="0"/>
              <a:t>Substantially more complex than using just a basic text editor or </a:t>
            </a:r>
            <a:r>
              <a:rPr lang="en-US" sz="2000" dirty="0" err="1"/>
              <a:t>jupyter</a:t>
            </a:r>
            <a:r>
              <a:rPr lang="en-US" sz="2000" dirty="0"/>
              <a:t> notebook – makes the most sense for analyses that are complex (&gt;100 lines of code) or intended to be publicly distributed as a library/toolbox</a:t>
            </a:r>
          </a:p>
        </p:txBody>
      </p:sp>
    </p:spTree>
    <p:extLst>
      <p:ext uri="{BB962C8B-B14F-4D97-AF65-F5344CB8AC3E}">
        <p14:creationId xmlns:p14="http://schemas.microsoft.com/office/powerpoint/2010/main" val="347935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9EB56-9BC0-2645-8F6E-B054A437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and Python IDES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A6F130-7B72-7342-97D8-D9942FCB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000" dirty="0"/>
              <a:t>RStudio (R)</a:t>
            </a:r>
          </a:p>
          <a:p>
            <a:pPr lvl="1"/>
            <a:r>
              <a:rPr lang="en-US" sz="2000" dirty="0"/>
              <a:t>PyCharm (Python)</a:t>
            </a:r>
          </a:p>
          <a:p>
            <a:pPr lvl="1"/>
            <a:r>
              <a:rPr lang="en-US" sz="2000" dirty="0"/>
              <a:t>Spyder (Python)</a:t>
            </a:r>
          </a:p>
          <a:p>
            <a:pPr lvl="1"/>
            <a:r>
              <a:rPr lang="en-US" sz="2000" dirty="0"/>
              <a:t>Atom (Python and R)</a:t>
            </a:r>
          </a:p>
          <a:p>
            <a:pPr lvl="1"/>
            <a:endParaRPr lang="en-US" sz="2000" dirty="0"/>
          </a:p>
          <a:p>
            <a:pPr marL="128016" lvl="1" indent="0">
              <a:buNone/>
            </a:pPr>
            <a:r>
              <a:rPr lang="en-US" sz="2000" dirty="0"/>
              <a:t>Sort-of IDEs:</a:t>
            </a:r>
          </a:p>
          <a:p>
            <a:pPr lvl="1"/>
            <a:r>
              <a:rPr lang="en-US" sz="2000" dirty="0"/>
              <a:t>Sublime Text (Python and R)</a:t>
            </a:r>
          </a:p>
          <a:p>
            <a:pPr lvl="1"/>
            <a:r>
              <a:rPr lang="en-US" sz="2000" dirty="0"/>
              <a:t>Emacs/Vim (Python and R)</a:t>
            </a:r>
          </a:p>
        </p:txBody>
      </p:sp>
    </p:spTree>
    <p:extLst>
      <p:ext uri="{BB962C8B-B14F-4D97-AF65-F5344CB8AC3E}">
        <p14:creationId xmlns:p14="http://schemas.microsoft.com/office/powerpoint/2010/main" val="3905797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5B3C5-0CD8-0849-B262-6DFE62782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Pycharm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6D8D06-57CD-0D40-B569-46718544E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827" y="2286000"/>
            <a:ext cx="5774845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71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B613-8EBB-5943-AEF2-2676F7378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Conda</a:t>
            </a:r>
            <a:r>
              <a:rPr lang="en-US" dirty="0"/>
              <a:t>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5B917-0FCB-C04A-AE1E-AB72D9400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Anaconda </a:t>
            </a:r>
            <a:r>
              <a:rPr lang="en-US" i="1" dirty="0"/>
              <a:t>environments</a:t>
            </a:r>
            <a:r>
              <a:rPr lang="en-US" dirty="0"/>
              <a:t> – create a sandbox for a particular project, install libraries only in this one environment</a:t>
            </a:r>
          </a:p>
          <a:p>
            <a:pPr lvl="1"/>
            <a:r>
              <a:rPr lang="en-US" dirty="0"/>
              <a:t>Prevents “dependency hell” of dealing with incompatible library requirements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238777-C617-5846-B488-7581F3D3B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878" y="3485615"/>
            <a:ext cx="6920490" cy="282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521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4BD21-3BF1-DA4E-B2B1-FE51DA723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up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9A353-2353-7A43-9077-B4320D8A3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View-&gt; Quick Definition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3C6531-3832-9048-A156-2E90D6A93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697" y="2640621"/>
            <a:ext cx="5398851" cy="400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5682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{E530D00F-3052-4848-97DE-AC6D6C673EBF}tf10001061</Template>
  <TotalTime>9387</TotalTime>
  <Words>503</Words>
  <Application>Microsoft Macintosh PowerPoint</Application>
  <PresentationFormat>On-screen Show (4:3)</PresentationFormat>
  <Paragraphs>64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Tw Cen MT</vt:lpstr>
      <vt:lpstr>Tw Cen MT Condensed</vt:lpstr>
      <vt:lpstr>Wingdings 3</vt:lpstr>
      <vt:lpstr>Integral</vt:lpstr>
      <vt:lpstr>Using an IDE</vt:lpstr>
      <vt:lpstr>Problems with notebooks</vt:lpstr>
      <vt:lpstr>Problems with notebooks</vt:lpstr>
      <vt:lpstr>Features of IDEs</vt:lpstr>
      <vt:lpstr>Features of IDEs</vt:lpstr>
      <vt:lpstr>R and Python IDES</vt:lpstr>
      <vt:lpstr>Pycharm</vt:lpstr>
      <vt:lpstr>Conda Environments</vt:lpstr>
      <vt:lpstr>Looking up Documentation</vt:lpstr>
      <vt:lpstr>Looking up Documentation</vt:lpstr>
      <vt:lpstr>Debugging</vt:lpstr>
      <vt:lpstr>Git integration</vt:lpstr>
      <vt:lpstr>Git integration</vt:lpstr>
      <vt:lpstr>Scientific mode</vt:lpstr>
      <vt:lpstr>Scientific mode</vt:lpstr>
      <vt:lpstr>Scientific mode</vt:lpstr>
      <vt:lpstr>Scientific mode</vt:lpstr>
      <vt:lpstr>Notebooks in PyCharm</vt:lpstr>
      <vt:lpstr>Testing</vt:lpstr>
      <vt:lpstr>Lab instructions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Notebooks for python and R </dc:title>
  <dc:creator>Christopher Baldassano</dc:creator>
  <cp:lastModifiedBy>Christopher Baldassano</cp:lastModifiedBy>
  <cp:revision>68</cp:revision>
  <dcterms:created xsi:type="dcterms:W3CDTF">2019-07-11T19:59:44Z</dcterms:created>
  <dcterms:modified xsi:type="dcterms:W3CDTF">2019-10-10T20:51:57Z</dcterms:modified>
</cp:coreProperties>
</file>

<file path=docProps/thumbnail.jpeg>
</file>